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 Light"/>
      <p:regular r:id="rId32"/>
      <p:bold r:id="rId33"/>
      <p:italic r:id="rId34"/>
      <p:boldItalic r:id="rId35"/>
    </p:embeddedFont>
    <p:embeddedFont>
      <p:font typeface="DM Serif Display"/>
      <p:regular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9.xml"/><Relationship Id="rId37" Type="http://schemas.openxmlformats.org/officeDocument/2006/relationships/font" Target="fonts/DMSerifDisplay-italic.fntdata"/><Relationship Id="rId14" Type="http://schemas.openxmlformats.org/officeDocument/2006/relationships/slide" Target="slides/slide8.xml"/><Relationship Id="rId36" Type="http://schemas.openxmlformats.org/officeDocument/2006/relationships/font" Target="fonts/DMSerifDispl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f0c03972a_2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f0c03972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f0c03972a_2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f0c03972a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f0c03972a_2_1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f0c03972a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f0c03972a_2_1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f0c03972a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f0c03972a_2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f0c03972a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f0c03972a_2_1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f0c03972a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f0c03972a_2_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f0c03972a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f0c03972a_2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f0c03972a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f0c0397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f0c0397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f0c03972a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f0c0397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f0c0397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f0c0397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0c03972a_2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0c03972a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f0c03972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f0c03972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f0c0397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f0c0397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f0c03972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f0c03972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5c8e4583b588176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5c8e4583b588176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5c72a1c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5c72a1c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5c72a1c2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5c72a1c2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f0c03972a_2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f0c03972a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f0c03972a_2_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f0c03972a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f0c03972a_2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f0c03972a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0c03972a_2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0c03972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f0c03972a_2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f0c03972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f0c03972a_2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f0c03972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f0c03972a_2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f0c03972a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5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5400000">
            <a:off x="2006359" y="-1980394"/>
            <a:ext cx="5136998" cy="9138285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57200" lvl="0" marL="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Font typeface="Montserrat Light"/>
              <a:buChar char="╺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Font typeface="Montserrat Light"/>
              <a:buChar char="-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buNone/>
              <a:defRPr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8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9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2" type="body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3" type="body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rot="-5400000">
            <a:off x="4240988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1"/>
          <p:cNvSpPr txBox="1"/>
          <p:nvPr>
            <p:ph idx="1" type="body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ccent">
  <p:cSld name="BLANK_3">
    <p:bg>
      <p:bgPr>
        <a:gradFill>
          <a:gsLst>
            <a:gs pos="0">
              <a:schemeClr val="accent5"/>
            </a:gs>
            <a:gs pos="50000">
              <a:schemeClr val="accent5"/>
            </a:gs>
            <a:gs pos="100000">
              <a:schemeClr val="accent6"/>
            </a:gs>
          </a:gsLst>
          <a:lin ang="1680027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BLANK_2">
    <p:bg>
      <p:bgPr>
        <a:gradFill>
          <a:gsLst>
            <a:gs pos="0">
              <a:schemeClr val="lt2"/>
            </a:gs>
            <a:gs pos="50000">
              <a:schemeClr val="lt1"/>
            </a:gs>
            <a:gs pos="100000">
              <a:schemeClr val="lt1"/>
            </a:gs>
          </a:gsLst>
          <a:lin ang="1680027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/>
        </p:nvSpPr>
        <p:spPr>
          <a:xfrm>
            <a:off x="0" y="9540"/>
            <a:ext cx="9144191" cy="5133975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2">
  <p:cSld name="BLANK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5"/>
          <p:cNvSpPr/>
          <p:nvPr/>
        </p:nvSpPr>
        <p:spPr>
          <a:xfrm>
            <a:off x="0" y="0"/>
            <a:ext cx="9144191" cy="5143500"/>
          </a:xfrm>
          <a:custGeom>
            <a:rect b="b" l="l" r="r" t="t"/>
            <a:pathLst>
              <a:path extrusionOk="0" h="6858000" w="12192254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3">
  <p:cSld name="BLANK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6"/>
          <p:cNvSpPr/>
          <p:nvPr/>
        </p:nvSpPr>
        <p:spPr>
          <a:xfrm flipH="1" rot="5400000">
            <a:off x="-248212" y="246209"/>
            <a:ext cx="5151227" cy="4654804"/>
          </a:xfrm>
          <a:custGeom>
            <a:rect b="b" l="l" r="r" t="t"/>
            <a:pathLst>
              <a:path extrusionOk="0" h="6845300" w="12192254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/>
          <p:nvPr/>
        </p:nvSpPr>
        <p:spPr>
          <a:xfrm>
            <a:off x="2934816" y="0"/>
            <a:ext cx="6214110" cy="5143500"/>
          </a:xfrm>
          <a:custGeom>
            <a:rect b="b" l="l" r="r" t="t"/>
            <a:pathLst>
              <a:path extrusionOk="0" h="6858000" w="828548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80027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Human Computer Interaction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Presentation of Coronavirus application</a:t>
            </a:r>
            <a:endParaRPr sz="4000"/>
          </a:p>
        </p:txBody>
      </p:sp>
      <p:sp>
        <p:nvSpPr>
          <p:cNvPr id="115" name="Google Shape;115;p28"/>
          <p:cNvSpPr txBox="1"/>
          <p:nvPr/>
        </p:nvSpPr>
        <p:spPr>
          <a:xfrm>
            <a:off x="6074475" y="4213225"/>
            <a:ext cx="2351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Group Members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Paul, Djourdan, Ndivhuwo, Pietro, Florijn</a:t>
            </a:r>
            <a:endParaRPr sz="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3</a:t>
            </a:r>
            <a:r>
              <a:rPr lang="en" sz="3600">
                <a:solidFill>
                  <a:schemeClr val="accent6"/>
                </a:solidFill>
              </a:rPr>
              <a:t>.</a:t>
            </a:r>
            <a:br>
              <a:rPr lang="en">
                <a:solidFill>
                  <a:schemeClr val="accent6"/>
                </a:solidFill>
              </a:rPr>
            </a:br>
            <a:r>
              <a:rPr lang="en"/>
              <a:t>Scenes/Locations</a:t>
            </a:r>
            <a:endParaRPr/>
          </a:p>
        </p:txBody>
      </p:sp>
      <p:sp>
        <p:nvSpPr>
          <p:cNvPr id="178" name="Google Shape;178;p37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8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</a:t>
            </a:r>
            <a:endParaRPr/>
          </a:p>
        </p:txBody>
      </p:sp>
      <p:sp>
        <p:nvSpPr>
          <p:cNvPr id="184" name="Google Shape;184;p38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There are 4 locations in </a:t>
            </a:r>
            <a:r>
              <a:rPr lang="en"/>
              <a:t>this</a:t>
            </a:r>
            <a:r>
              <a:rPr lang="en"/>
              <a:t> game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All locations have to adhere to the coronavirus restrictions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Some locations have designated </a:t>
            </a:r>
            <a:r>
              <a:rPr lang="en"/>
              <a:t>sanitizing</a:t>
            </a:r>
            <a:r>
              <a:rPr lang="en"/>
              <a:t> stations</a:t>
            </a:r>
            <a:endParaRPr/>
          </a:p>
        </p:txBody>
      </p:sp>
      <p:sp>
        <p:nvSpPr>
          <p:cNvPr id="185" name="Google Shape;185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9"/>
          <p:cNvSpPr txBox="1"/>
          <p:nvPr>
            <p:ph type="title"/>
          </p:nvPr>
        </p:nvSpPr>
        <p:spPr>
          <a:xfrm>
            <a:off x="152400" y="83300"/>
            <a:ext cx="6214500" cy="1054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425" y="1425353"/>
            <a:ext cx="7249151" cy="324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>
            <p:ph type="title"/>
          </p:nvPr>
        </p:nvSpPr>
        <p:spPr>
          <a:xfrm>
            <a:off x="675150" y="-78450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Reception</a:t>
            </a:r>
            <a:endParaRPr/>
          </a:p>
        </p:txBody>
      </p:sp>
      <p:sp>
        <p:nvSpPr>
          <p:cNvPr id="198" name="Google Shape;198;p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112" y="1604999"/>
            <a:ext cx="7481787" cy="3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1188750" y="35015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</a:t>
            </a:r>
            <a:r>
              <a:rPr lang="en"/>
              <a:t> Hall </a:t>
            </a:r>
            <a:endParaRPr/>
          </a:p>
        </p:txBody>
      </p:sp>
      <p:sp>
        <p:nvSpPr>
          <p:cNvPr id="205" name="Google Shape;205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50" y="960250"/>
            <a:ext cx="7470524" cy="37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650250" y="374825"/>
            <a:ext cx="6766500" cy="92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Showroom </a:t>
            </a:r>
            <a:endParaRPr/>
          </a:p>
        </p:txBody>
      </p:sp>
      <p:sp>
        <p:nvSpPr>
          <p:cNvPr id="212" name="Google Shape;212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0" y="1392750"/>
            <a:ext cx="8172925" cy="355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</a:t>
            </a:r>
            <a:endParaRPr/>
          </a:p>
        </p:txBody>
      </p:sp>
      <p:sp>
        <p:nvSpPr>
          <p:cNvPr id="219" name="Google Shape;219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00" y="1709200"/>
            <a:ext cx="7310201" cy="29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5</a:t>
            </a:r>
            <a:r>
              <a:rPr lang="en" sz="3600">
                <a:solidFill>
                  <a:schemeClr val="accent6"/>
                </a:solidFill>
              </a:rPr>
              <a:t>.</a:t>
            </a:r>
            <a:endParaRPr sz="36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Indicators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5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Indicators</a:t>
            </a:r>
            <a:endParaRPr/>
          </a:p>
        </p:txBody>
      </p:sp>
      <p:sp>
        <p:nvSpPr>
          <p:cNvPr id="231" name="Google Shape;231;p45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Indicators give the user the present status of the game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In this game they are warning signs, health bars and arrows</a:t>
            </a:r>
            <a:endParaRPr/>
          </a:p>
        </p:txBody>
      </p:sp>
      <p:sp>
        <p:nvSpPr>
          <p:cNvPr id="232" name="Google Shape;232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>
            <p:ph type="title"/>
          </p:nvPr>
        </p:nvSpPr>
        <p:spPr>
          <a:xfrm>
            <a:off x="473125" y="4333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Warning message</a:t>
            </a:r>
            <a:endParaRPr/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038" y="1299774"/>
            <a:ext cx="6376224" cy="35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Application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121" name="Google Shape;121;p29"/>
          <p:cNvSpPr txBox="1"/>
          <p:nvPr>
            <p:ph idx="2" type="body"/>
          </p:nvPr>
        </p:nvSpPr>
        <p:spPr>
          <a:xfrm>
            <a:off x="10212184" y="2870325"/>
            <a:ext cx="49434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1188725" y="1692875"/>
            <a:ext cx="5728200" cy="23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VR Android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Virtual world in a realistic environment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Character aims to adhere to social distancing regulations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" sz="1900"/>
              <a:t>Increase compliance </a:t>
            </a:r>
            <a:r>
              <a:rPr lang="en" sz="1900"/>
              <a:t>with</a:t>
            </a:r>
            <a:r>
              <a:rPr lang="en" sz="1900"/>
              <a:t> coronavirus restrictions</a:t>
            </a:r>
            <a:endParaRPr sz="1900"/>
          </a:p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29"/>
          <p:cNvGrpSpPr/>
          <p:nvPr/>
        </p:nvGrpSpPr>
        <p:grpSpPr>
          <a:xfrm>
            <a:off x="6634250" y="429722"/>
            <a:ext cx="2119546" cy="4396359"/>
            <a:chOff x="2547150" y="238125"/>
            <a:chExt cx="2525675" cy="5238750"/>
          </a:xfrm>
        </p:grpSpPr>
        <p:sp>
          <p:nvSpPr>
            <p:cNvPr id="125" name="Google Shape;125;p2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/>
          <p:nvPr>
            <p:ph type="title"/>
          </p:nvPr>
        </p:nvSpPr>
        <p:spPr>
          <a:xfrm>
            <a:off x="469950" y="34802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Bars</a:t>
            </a:r>
            <a:endParaRPr/>
          </a:p>
        </p:txBody>
      </p:sp>
      <p:pic>
        <p:nvPicPr>
          <p:cNvPr id="244" name="Google Shape;244;p47"/>
          <p:cNvPicPr preferRelativeResize="0"/>
          <p:nvPr/>
        </p:nvPicPr>
        <p:blipFill rotWithShape="1">
          <a:blip r:embed="rId3">
            <a:alphaModFix/>
          </a:blip>
          <a:srcRect b="0" l="0" r="0" t="59657"/>
          <a:stretch/>
        </p:blipFill>
        <p:spPr>
          <a:xfrm>
            <a:off x="469950" y="1770950"/>
            <a:ext cx="4591050" cy="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7"/>
          <p:cNvPicPr preferRelativeResize="0"/>
          <p:nvPr/>
        </p:nvPicPr>
        <p:blipFill rotWithShape="1">
          <a:blip r:embed="rId4">
            <a:alphaModFix/>
          </a:blip>
          <a:srcRect b="16850" l="10151" r="12532" t="60161"/>
          <a:stretch/>
        </p:blipFill>
        <p:spPr>
          <a:xfrm>
            <a:off x="469950" y="2832200"/>
            <a:ext cx="4591050" cy="8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7"/>
          <p:cNvPicPr preferRelativeResize="0"/>
          <p:nvPr/>
        </p:nvPicPr>
        <p:blipFill rotWithShape="1">
          <a:blip r:embed="rId5">
            <a:alphaModFix/>
          </a:blip>
          <a:srcRect b="14849" l="10875" r="12589" t="64044"/>
          <a:stretch/>
        </p:blipFill>
        <p:spPr>
          <a:xfrm>
            <a:off x="469950" y="3826575"/>
            <a:ext cx="4660900" cy="8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387000" y="41315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status</a:t>
            </a:r>
            <a:endParaRPr/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3">
            <a:alphaModFix/>
          </a:blip>
          <a:srcRect b="15558" l="9788" r="10236" t="20832"/>
          <a:stretch/>
        </p:blipFill>
        <p:spPr>
          <a:xfrm>
            <a:off x="841725" y="1862150"/>
            <a:ext cx="3664125" cy="20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8"/>
          <p:cNvPicPr preferRelativeResize="0"/>
          <p:nvPr/>
        </p:nvPicPr>
        <p:blipFill rotWithShape="1">
          <a:blip r:embed="rId4">
            <a:alphaModFix/>
          </a:blip>
          <a:srcRect b="15226" l="10196" r="10204" t="21434"/>
          <a:stretch/>
        </p:blipFill>
        <p:spPr>
          <a:xfrm>
            <a:off x="4857825" y="1894713"/>
            <a:ext cx="3712976" cy="20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547150" y="465200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 principles</a:t>
            </a:r>
            <a:endParaRPr/>
          </a:p>
        </p:txBody>
      </p:sp>
      <p:sp>
        <p:nvSpPr>
          <p:cNvPr id="259" name="Google Shape;259;p49"/>
          <p:cNvSpPr txBox="1"/>
          <p:nvPr/>
        </p:nvSpPr>
        <p:spPr>
          <a:xfrm>
            <a:off x="853750" y="1322325"/>
            <a:ext cx="61533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Match between system and real world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Consistency and standards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User control and freedom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Help and documentation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Make things visible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Offer informative feedback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/>
          <p:nvPr>
            <p:ph type="title"/>
          </p:nvPr>
        </p:nvSpPr>
        <p:spPr>
          <a:xfrm>
            <a:off x="407850" y="5380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Reality</a:t>
            </a:r>
            <a:endParaRPr/>
          </a:p>
        </p:txBody>
      </p:sp>
      <p:sp>
        <p:nvSpPr>
          <p:cNvPr id="265" name="Google Shape;265;p50"/>
          <p:cNvSpPr txBox="1"/>
          <p:nvPr/>
        </p:nvSpPr>
        <p:spPr>
          <a:xfrm>
            <a:off x="834125" y="1847621"/>
            <a:ext cx="7475700" cy="30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Seamless and Comfortable experience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Use good HCI principles 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Match sensory expectations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/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Cybersickness</a:t>
            </a:r>
            <a:endParaRPr/>
          </a:p>
        </p:txBody>
      </p:sp>
      <p:sp>
        <p:nvSpPr>
          <p:cNvPr id="271" name="Google Shape;271;p51"/>
          <p:cNvSpPr txBox="1"/>
          <p:nvPr/>
        </p:nvSpPr>
        <p:spPr>
          <a:xfrm>
            <a:off x="914925" y="1886200"/>
            <a:ext cx="72378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●"/>
            </a:pP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VR tunneling</a:t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●"/>
            </a:pP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Frequent and Adequate feedback</a:t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●"/>
            </a:pP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Keep movement steady</a:t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ontserrat Light"/>
              <a:buChar char="●"/>
            </a:pPr>
            <a:r>
              <a:rPr lang="en" sz="17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See through mall </a:t>
            </a:r>
            <a:endParaRPr sz="17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2" name="Google Shape;2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07" y="2503525"/>
            <a:ext cx="2391226" cy="22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1188725" y="1048275"/>
            <a:ext cx="6766500" cy="277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listening to our video presentation.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hope you enjoy our game.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1</a:t>
            </a:r>
            <a:r>
              <a:rPr lang="en" sz="3600">
                <a:solidFill>
                  <a:schemeClr val="accent6"/>
                </a:solidFill>
              </a:rPr>
              <a:t>.</a:t>
            </a:r>
            <a:br>
              <a:rPr lang="en">
                <a:solidFill>
                  <a:schemeClr val="accent6"/>
                </a:solidFill>
              </a:rPr>
            </a:br>
            <a:r>
              <a:rPr lang="en"/>
              <a:t>Objective of the game</a:t>
            </a:r>
            <a:endParaRPr/>
          </a:p>
        </p:txBody>
      </p:sp>
      <p:sp>
        <p:nvSpPr>
          <p:cNvPr id="134" name="Google Shape;134;p3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407825" y="-168500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Objective of the game</a:t>
            </a:r>
            <a:endParaRPr sz="5300"/>
          </a:p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1709325" y="2477100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Get through all the locations of the game without getting infected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Done by wearing a mask, sanitize the hands and keeping the safety distance from the bots in the game</a:t>
            </a:r>
            <a:endParaRPr/>
          </a:p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2</a:t>
            </a:r>
            <a:r>
              <a:rPr lang="en" sz="3600">
                <a:solidFill>
                  <a:schemeClr val="accent6"/>
                </a:solidFill>
              </a:rPr>
              <a:t>.</a:t>
            </a:r>
            <a:br>
              <a:rPr lang="en">
                <a:solidFill>
                  <a:schemeClr val="accent6"/>
                </a:solidFill>
              </a:rPr>
            </a:br>
            <a:r>
              <a:rPr lang="en"/>
              <a:t>Interactions</a:t>
            </a:r>
            <a:endParaRPr/>
          </a:p>
        </p:txBody>
      </p:sp>
      <p:sp>
        <p:nvSpPr>
          <p:cNvPr id="147" name="Google Shape;147;p3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Paul, Djourdan, Ndivhuwo, Pietro, Florijn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Interactions</a:t>
            </a:r>
            <a:endParaRPr/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In this game you interact with different objects.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╺"/>
            </a:pPr>
            <a:r>
              <a:rPr lang="en"/>
              <a:t>Example of objects with interaction are mask, sanitizer and other bots.</a:t>
            </a:r>
            <a:endParaRPr/>
          </a:p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ctrTitle"/>
          </p:nvPr>
        </p:nvSpPr>
        <p:spPr>
          <a:xfrm>
            <a:off x="385250" y="-83300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Mask</a:t>
            </a:r>
            <a:endParaRPr/>
          </a:p>
        </p:txBody>
      </p:sp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150" y="1781625"/>
            <a:ext cx="5756489" cy="26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ctrTitle"/>
          </p:nvPr>
        </p:nvSpPr>
        <p:spPr>
          <a:xfrm>
            <a:off x="572650" y="93700"/>
            <a:ext cx="6567300" cy="98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Bots</a:t>
            </a:r>
            <a:endParaRPr/>
          </a:p>
        </p:txBody>
      </p:sp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613" y="1555808"/>
            <a:ext cx="2494775" cy="3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ctrTitle"/>
          </p:nvPr>
        </p:nvSpPr>
        <p:spPr>
          <a:xfrm>
            <a:off x="458125" y="-144575"/>
            <a:ext cx="6766500" cy="130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Hand sanitizer</a:t>
            </a:r>
            <a:endParaRPr/>
          </a:p>
        </p:txBody>
      </p:sp>
      <p:pic>
        <p:nvPicPr>
          <p:cNvPr id="172" name="Google Shape;1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623525"/>
            <a:ext cx="56578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